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7" r:id="rId4"/>
    <p:sldMasterId id="2147483648" r:id="rId5"/>
  </p:sldMasterIdLst>
  <p:notesMasterIdLst>
    <p:notesMasterId r:id="rId44"/>
  </p:notesMasterIdLst>
  <p:handoutMasterIdLst>
    <p:handoutMasterId r:id="rId45"/>
  </p:handoutMasterIdLst>
  <p:sldIdLst>
    <p:sldId id="277" r:id="rId6"/>
    <p:sldId id="274" r:id="rId7"/>
    <p:sldId id="269" r:id="rId8"/>
    <p:sldId id="286"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4" r:id="rId26"/>
    <p:sldId id="320" r:id="rId27"/>
    <p:sldId id="325" r:id="rId28"/>
    <p:sldId id="326" r:id="rId29"/>
    <p:sldId id="327" r:id="rId30"/>
    <p:sldId id="328" r:id="rId31"/>
    <p:sldId id="329" r:id="rId32"/>
    <p:sldId id="331" r:id="rId33"/>
    <p:sldId id="332" r:id="rId34"/>
    <p:sldId id="333" r:id="rId35"/>
    <p:sldId id="334" r:id="rId36"/>
    <p:sldId id="335" r:id="rId37"/>
    <p:sldId id="336" r:id="rId38"/>
    <p:sldId id="322" r:id="rId39"/>
    <p:sldId id="321" r:id="rId40"/>
    <p:sldId id="337" r:id="rId41"/>
    <p:sldId id="323"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irudhya paul" initials="Ap" lastIdx="3" clrIdx="0">
    <p:extLst>
      <p:ext uri="{19B8F6BF-5375-455C-9EA6-DF929625EA0E}">
        <p15:presenceInfo xmlns:p15="http://schemas.microsoft.com/office/powerpoint/2012/main" userId="6f781f651d3bf4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9" autoAdjust="0"/>
    <p:restoredTop sz="87949" autoAdjust="0"/>
  </p:normalViewPr>
  <p:slideViewPr>
    <p:cSldViewPr snapToGrid="0" showGuides="1">
      <p:cViewPr varScale="1">
        <p:scale>
          <a:sx n="85" d="100"/>
          <a:sy n="85" d="100"/>
        </p:scale>
        <p:origin x="917" y="62"/>
      </p:cViewPr>
      <p:guideLst>
        <p:guide orient="horz" pos="2160"/>
        <p:guide pos="3840"/>
      </p:guideLst>
    </p:cSldViewPr>
  </p:slideViewPr>
  <p:outlineViewPr>
    <p:cViewPr>
      <p:scale>
        <a:sx n="33" d="100"/>
        <a:sy n="33" d="100"/>
      </p:scale>
      <p:origin x="91" y="41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pPr/>
              <a:t>2/7/2022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pPr/>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pPr/>
              <a:t>2/7/2022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pPr/>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16</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18</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19</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20</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21</a:t>
            </a:fld>
            <a:endParaRPr lang="en-US"/>
          </a:p>
        </p:txBody>
      </p:sp>
    </p:spTree>
    <p:extLst>
      <p:ext uri="{BB962C8B-B14F-4D97-AF65-F5344CB8AC3E}">
        <p14:creationId xmlns:p14="http://schemas.microsoft.com/office/powerpoint/2010/main" val="331378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26</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28</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29</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30</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31</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5</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36</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37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7</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8</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9</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10</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11</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pPr/>
              <a:t>12</a:t>
            </a:fld>
            <a:endParaRPr lang="en-US"/>
          </a:p>
        </p:txBody>
      </p:sp>
    </p:spTree>
    <p:extLst>
      <p:ext uri="{BB962C8B-B14F-4D97-AF65-F5344CB8AC3E}">
        <p14:creationId xmlns:p14="http://schemas.microsoft.com/office/powerpoint/2010/main" val="2851398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pPr/>
              <a:t>‹#›</a:t>
            </a:fld>
            <a:endParaRPr lang="en-US" noProof="0" dirty="0"/>
          </a:p>
        </p:txBody>
      </p:sp>
    </p:spTree>
    <p:extLst>
      <p:ext uri="{BB962C8B-B14F-4D97-AF65-F5344CB8AC3E}">
        <p14:creationId xmlns:p14="http://schemas.microsoft.com/office/powerpoint/2010/main" val="2049204738"/>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pPr/>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pPr/>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27" name="Title 1">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17" name="Title 1">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17" name="Title 1">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27" name="Title 1">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27" name="Title 1">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pPr/>
              <a:t>‹#›</a:t>
            </a:fld>
            <a:endParaRPr lang="en-US" noProof="0" dirty="0"/>
          </a:p>
        </p:txBody>
      </p:sp>
      <p:sp>
        <p:nvSpPr>
          <p:cNvPr id="27" name="Title 1">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pPr/>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pPr/>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pPr/>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pPr/>
              <a:t>2/7/2022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718" r:id="rId1"/>
    <p:sldLayoutId id="2147483660" r:id="rId2"/>
    <p:sldLayoutId id="2147483719"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720" r:id="rId13"/>
    <p:sldLayoutId id="2147483669" r:id="rId14"/>
    <p:sldLayoutId id="2147483670" r:id="rId15"/>
    <p:sldLayoutId id="2147483671" r:id="rId16"/>
    <p:sldLayoutId id="2147483672" r:id="rId17"/>
    <p:sldLayoutId id="2147483673" r:id="rId18"/>
    <p:sldLayoutId id="214748372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github.com/SouvikPaul20/Internship-Project-2022"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geeksforgeeks.org/" TargetMode="External"/><Relationship Id="rId5" Type="http://schemas.openxmlformats.org/officeDocument/2006/relationships/hyperlink" Target="https://www.javatpoint.com/" TargetMode="External"/><Relationship Id="rId4" Type="http://schemas.openxmlformats.org/officeDocument/2006/relationships/hyperlink" Target="https://stackoverflow.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exagon 9">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1270450" y="914400"/>
            <a:ext cx="5162718" cy="4644828"/>
          </a:xfrm>
          <a:prstGeom prst="hexagon">
            <a:avLst/>
          </a:prstGeom>
          <a:solidFill>
            <a:schemeClr val="accent3">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r="958"/>
          <a:stretch>
            <a:fillRect/>
          </a:stretch>
        </p:blipFill>
        <p:spPr>
          <a:xfrm>
            <a:off x="1634591" y="865848"/>
            <a:ext cx="4434436" cy="4773446"/>
          </a:xfrm>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US" b="0" dirty="0"/>
              <a:t>e-SHOPPING MART </a:t>
            </a:r>
            <a:br>
              <a:rPr lang="en-US" b="0" dirty="0"/>
            </a:br>
            <a:r>
              <a:rPr lang="en-US" sz="2800" b="0" dirty="0"/>
              <a:t>WEB APPLICATION</a:t>
            </a:r>
            <a:endParaRPr lang="en-US" b="0"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US" sz="2000" dirty="0"/>
              <a:t>Internship Project – B.Sc IT</a:t>
            </a:r>
          </a:p>
          <a:p>
            <a:r>
              <a:rPr lang="en-US" sz="2000" dirty="0"/>
              <a:t>5</a:t>
            </a:r>
            <a:r>
              <a:rPr lang="en-US" sz="2000" baseline="30000" dirty="0"/>
              <a:t>th</a:t>
            </a:r>
            <a:r>
              <a:rPr lang="en-US" sz="2000" dirty="0"/>
              <a:t> Semester</a:t>
            </a:r>
          </a:p>
          <a:p>
            <a:endParaRPr lang="en-US" sz="2000" dirty="0"/>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IN" sz="2000" dirty="0"/>
              <a:t>2</a:t>
            </a:r>
            <a:r>
              <a:rPr lang="en-IN" sz="2000" baseline="30000" dirty="0"/>
              <a:t>nd</a:t>
            </a:r>
            <a:r>
              <a:rPr lang="en-IN" sz="2000" dirty="0"/>
              <a:t> Level for Admin Side (3.0):</a:t>
            </a:r>
            <a:endParaRPr lang="en-IN" sz="16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10</a:t>
            </a:fld>
            <a:endParaRPr lang="en-US" dirty="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824000" y="2107231"/>
            <a:ext cx="6770600" cy="3971836"/>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US" sz="2000" dirty="0"/>
              <a:t>2</a:t>
            </a:r>
            <a:r>
              <a:rPr lang="en-US" sz="2000" baseline="30000" dirty="0"/>
              <a:t>nd</a:t>
            </a:r>
            <a:r>
              <a:rPr lang="en-US" sz="2000" dirty="0"/>
              <a:t> Level for Admin Side (4.0) :</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84994" name="Picture 2" descr="https://lh6.googleusercontent.com/G57w1IJHs5w9pYSw4RrnhSE2JGqhw9yDZIg1XQMUGG10esWqPjRlf2hmH1C35-kTC6OCaQKDr6CfHnrGwfrjxlBDHPsQ3PQM5KgkX5z1kHHPb4pxNUDgROBSloNNdFhgBT8k_GQC"/>
          <p:cNvPicPr>
            <a:picLocks noChangeAspect="1" noChangeArrowheads="1"/>
          </p:cNvPicPr>
          <p:nvPr/>
        </p:nvPicPr>
        <p:blipFill>
          <a:blip r:embed="rId4"/>
          <a:srcRect/>
          <a:stretch>
            <a:fillRect/>
          </a:stretch>
        </p:blipFill>
        <p:spPr bwMode="auto">
          <a:xfrm>
            <a:off x="688974" y="2323570"/>
            <a:ext cx="7865634" cy="3366030"/>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US" sz="2000" dirty="0"/>
              <a:t>Context Level for User Side :</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12</a:t>
            </a:fld>
            <a:endParaRPr lang="en-US" dirty="0"/>
          </a:p>
        </p:txBody>
      </p:sp>
      <p:pic>
        <p:nvPicPr>
          <p:cNvPr id="98306" name="Picture 2" descr="https://lh4.googleusercontent.com/QNMkJTfOAG99qbTorAOnPeBSt-LuPXmQDam8qxGYbCN35Pm5nQENbO7aqg4tksMLnqL-gXLFYQrdhffSZZZTYiBOFE_uvguA1Jc9Cq6mnz3im4JG0KEp1DHMNRVpBTDkc1ZK-Hln"/>
          <p:cNvPicPr>
            <a:picLocks noChangeAspect="1" noChangeArrowheads="1"/>
          </p:cNvPicPr>
          <p:nvPr/>
        </p:nvPicPr>
        <p:blipFill>
          <a:blip r:embed="rId4"/>
          <a:srcRect/>
          <a:stretch>
            <a:fillRect/>
          </a:stretch>
        </p:blipFill>
        <p:spPr bwMode="auto">
          <a:xfrm>
            <a:off x="748242" y="2391304"/>
            <a:ext cx="7777691" cy="1601291"/>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US" sz="2000" dirty="0"/>
              <a:t>1</a:t>
            </a:r>
            <a:r>
              <a:rPr lang="en-US" sz="2000" baseline="30000" dirty="0"/>
              <a:t>st</a:t>
            </a:r>
            <a:r>
              <a:rPr lang="en-US" sz="2000" dirty="0"/>
              <a:t> Level for User Side:</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13</a:t>
            </a:fld>
            <a:endParaRPr lang="en-US" dirty="0"/>
          </a:p>
        </p:txBody>
      </p:sp>
      <p:pic>
        <p:nvPicPr>
          <p:cNvPr id="100354" name="Picture 2" descr="https://lh5.googleusercontent.com/eE0OWE-wVl8Hc2zyagTKgTIZtNB1o8uzxa0wa_rlCTDYGvtoUPubrEjvGTGLczuCN4ibAmi5CfLBSVL7GcemMi1Dpd6X50_LRIh-_oq4DIV_QCrO1VQEFblu0KfT1LRXm2pXCqVk"/>
          <p:cNvPicPr>
            <a:picLocks noChangeAspect="1" noChangeArrowheads="1"/>
          </p:cNvPicPr>
          <p:nvPr/>
        </p:nvPicPr>
        <p:blipFill>
          <a:blip r:embed="rId4"/>
          <a:srcRect/>
          <a:stretch>
            <a:fillRect/>
          </a:stretch>
        </p:blipFill>
        <p:spPr bwMode="auto">
          <a:xfrm>
            <a:off x="815973" y="2123545"/>
            <a:ext cx="7124906" cy="3625321"/>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US" sz="2000" dirty="0"/>
              <a:t>2</a:t>
            </a:r>
            <a:r>
              <a:rPr lang="en-US" sz="2000" baseline="30000" dirty="0"/>
              <a:t>nd</a:t>
            </a:r>
            <a:r>
              <a:rPr lang="en-US" sz="2000" dirty="0"/>
              <a:t> Level for User Side (2.0):</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14</a:t>
            </a:fld>
            <a:endParaRPr lang="en-US" dirty="0"/>
          </a:p>
        </p:txBody>
      </p:sp>
      <p:pic>
        <p:nvPicPr>
          <p:cNvPr id="102402" name="Picture 2" descr="https://lh4.googleusercontent.com/WZcU6yVUlosM2ZNWSeyfdPXpuoEwcCnY2_7gWgBZgOBGerDdpaHb2I5If6mrKymhCgiOY7GBcdhkjg8D2OEASUtMyamqiNhGVi0-4N5WKz5TKwY7uHb3ZUAPMSrKd_CS4cwl3EkK"/>
          <p:cNvPicPr>
            <a:picLocks noChangeAspect="1" noChangeArrowheads="1"/>
          </p:cNvPicPr>
          <p:nvPr/>
        </p:nvPicPr>
        <p:blipFill>
          <a:blip r:embed="rId4"/>
          <a:srcRect/>
          <a:stretch>
            <a:fillRect/>
          </a:stretch>
        </p:blipFill>
        <p:spPr bwMode="auto">
          <a:xfrm>
            <a:off x="934508" y="2235200"/>
            <a:ext cx="7315585" cy="3776133"/>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buFont typeface="Courier New" pitchFamily="49" charset="0"/>
              <a:buChar char="o"/>
            </a:pPr>
            <a:r>
              <a:rPr lang="en-US" sz="2000" dirty="0"/>
              <a:t>2</a:t>
            </a:r>
            <a:r>
              <a:rPr lang="en-US" sz="2000" baseline="30000" dirty="0"/>
              <a:t>nd</a:t>
            </a:r>
            <a:r>
              <a:rPr lang="en-US" sz="2000" dirty="0"/>
              <a:t> Level for User Side (3.0):</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15</a:t>
            </a:fld>
            <a:endParaRPr lang="en-US" dirty="0"/>
          </a:p>
        </p:txBody>
      </p:sp>
      <p:pic>
        <p:nvPicPr>
          <p:cNvPr id="104450" name="Picture 2" descr="https://lh5.googleusercontent.com/43wWjQr5T9Kk9Ox1RkNgG4T6K29g0wAknfWsbRw0TD3kr4xfGGJ46IirmaEJcsZCuIN3wuh3rYC3raAdMZ22ggtzfeiVUI4RD2O7zeH4J06uEh_8-8TT7A-q1hL0DsxtYQXG_5jg"/>
          <p:cNvPicPr>
            <a:picLocks noChangeAspect="1" noChangeArrowheads="1"/>
          </p:cNvPicPr>
          <p:nvPr/>
        </p:nvPicPr>
        <p:blipFill>
          <a:blip r:embed="rId4"/>
          <a:srcRect/>
          <a:stretch>
            <a:fillRect/>
          </a:stretch>
        </p:blipFill>
        <p:spPr bwMode="auto">
          <a:xfrm>
            <a:off x="1036109" y="2277533"/>
            <a:ext cx="7235824" cy="3724321"/>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ER-Diagram:</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16</a:t>
            </a:fld>
            <a:endParaRPr lang="en-US" dirty="0"/>
          </a:p>
        </p:txBody>
      </p:sp>
      <p:pic>
        <p:nvPicPr>
          <p:cNvPr id="106498" name="Picture 2" descr="https://lh5.googleusercontent.com/G3GVU8ldy_O0sq4feq86yu7qZE7UTa8wK82EKB4XvfFjfNQBzAxH8qhpfin8121-8yIF2xePVrVRvuWvI4g3ucWvwiyHtZZjNQfvuyI9NauLeD0f8nANODsHftb0WgT7jpq01k9O"/>
          <p:cNvPicPr>
            <a:picLocks noChangeAspect="1" noChangeArrowheads="1"/>
          </p:cNvPicPr>
          <p:nvPr/>
        </p:nvPicPr>
        <p:blipFill>
          <a:blip r:embed="rId4"/>
          <a:srcRect/>
          <a:stretch>
            <a:fillRect/>
          </a:stretch>
        </p:blipFill>
        <p:spPr bwMode="auto">
          <a:xfrm>
            <a:off x="2980266" y="1854200"/>
            <a:ext cx="3920067" cy="4605867"/>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Use Case Diagram:</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17</a:t>
            </a:fld>
            <a:endParaRPr lang="en-US" dirty="0"/>
          </a:p>
        </p:txBody>
      </p:sp>
      <p:pic>
        <p:nvPicPr>
          <p:cNvPr id="108546" name="Picture 2" descr="https://lh4.googleusercontent.com/NhQ6wTPTCxMaTPVkZb6CCTQ-R3_FoMrPKcwULtDBBDwwXrlQkLhrqbtWkgO6-P_Rdx4ERZYmsiKbgnremHryUxjTIg9vtLOUQzhwP28JH8NR5eKdtDI8wqjFWoWCBfyhoUU_WdYi"/>
          <p:cNvPicPr>
            <a:picLocks noChangeAspect="1" noChangeArrowheads="1"/>
          </p:cNvPicPr>
          <p:nvPr/>
        </p:nvPicPr>
        <p:blipFill>
          <a:blip r:embed="rId4"/>
          <a:srcRect/>
          <a:stretch>
            <a:fillRect/>
          </a:stretch>
        </p:blipFill>
        <p:spPr bwMode="auto">
          <a:xfrm>
            <a:off x="3352799" y="1495038"/>
            <a:ext cx="4334934" cy="5246545"/>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Activity Diagram for Admin Side:</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18</a:t>
            </a:fld>
            <a:endParaRPr lang="en-US" dirty="0"/>
          </a:p>
        </p:txBody>
      </p:sp>
      <p:pic>
        <p:nvPicPr>
          <p:cNvPr id="110594" name="Picture 2" descr="https://lh3.googleusercontent.com/rOUmEkRhCIly8zbWrDjAL6xAm2Ni2qNv2Qo7sTVvN60qDOSBLtejezkG-AIn6TOKeMaqHVUBcsAUkZ1n_EieYjPdPwJIb74nCmYPtrybSQphOvcmLYy4Ihv1vMYOfU4l21ouvt68"/>
          <p:cNvPicPr>
            <a:picLocks noChangeAspect="1" noChangeArrowheads="1"/>
          </p:cNvPicPr>
          <p:nvPr/>
        </p:nvPicPr>
        <p:blipFill>
          <a:blip r:embed="rId4"/>
          <a:srcRect/>
          <a:stretch>
            <a:fillRect/>
          </a:stretch>
        </p:blipFill>
        <p:spPr bwMode="auto">
          <a:xfrm>
            <a:off x="2670178" y="1973724"/>
            <a:ext cx="3959222" cy="4803467"/>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Activity Diagram for User Side:</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19</a:t>
            </a:fld>
            <a:endParaRPr lang="en-US" dirty="0"/>
          </a:p>
        </p:txBody>
      </p:sp>
      <p:pic>
        <p:nvPicPr>
          <p:cNvPr id="112642" name="Picture 2" descr="https://lh5.googleusercontent.com/Wzigr53R_t5nh8RNKTOeB4IWGDqJXcL3kWc0zNEmERdQkXwNkY6tYfCqYGx_rfsrExe9-euTM_tM7iIxP4rXGQ8FlKEcoe_UcQbPHsEI8IWG9maVrhRr5k1c2R-YZQ_CpotUS9k5"/>
          <p:cNvPicPr>
            <a:picLocks noChangeAspect="1" noChangeArrowheads="1"/>
          </p:cNvPicPr>
          <p:nvPr/>
        </p:nvPicPr>
        <p:blipFill>
          <a:blip r:embed="rId4"/>
          <a:srcRect/>
          <a:stretch>
            <a:fillRect/>
          </a:stretch>
        </p:blipFill>
        <p:spPr bwMode="auto">
          <a:xfrm>
            <a:off x="2704041" y="1943099"/>
            <a:ext cx="3933826" cy="4790011"/>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 (</a:t>
            </a:r>
            <a:r>
              <a:rPr lang="en-US" b="0" dirty="0">
                <a:latin typeface="Bahnschrift Condensed" pitchFamily="34" charset="0"/>
              </a:rPr>
              <a:t>Department of Computer application</a:t>
            </a:r>
            <a:r>
              <a:rPr lang="en-US" dirty="0"/>
              <a:t>):</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a:xfrm>
            <a:off x="272899" y="3315317"/>
            <a:ext cx="1937739" cy="495389"/>
          </a:xfrm>
        </p:spPr>
        <p:txBody>
          <a:bodyPr/>
          <a:lstStyle/>
          <a:p>
            <a:r>
              <a:rPr lang="en-US" dirty="0"/>
              <a:t>DEBOPRIYO ROY</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a:xfrm>
            <a:off x="414810" y="3797363"/>
            <a:ext cx="2088021" cy="1035457"/>
          </a:xfrm>
        </p:spPr>
        <p:txBody>
          <a:bodyPr/>
          <a:lstStyle/>
          <a:p>
            <a:pPr algn="l"/>
            <a:r>
              <a:rPr lang="en-US" dirty="0"/>
              <a:t>Student ID: </a:t>
            </a:r>
            <a:r>
              <a:rPr lang="en-IN" dirty="0"/>
              <a:t>191001111019</a:t>
            </a:r>
            <a:endParaRPr lang="en-US" dirty="0"/>
          </a:p>
          <a:p>
            <a:pPr algn="l"/>
            <a:r>
              <a:rPr lang="en-US" dirty="0"/>
              <a:t>Registration Number: </a:t>
            </a:r>
            <a:r>
              <a:rPr lang="en-IN" dirty="0"/>
              <a:t>1001911481</a:t>
            </a:r>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a:xfrm>
            <a:off x="2569685" y="3315316"/>
            <a:ext cx="1937739" cy="495389"/>
          </a:xfrm>
        </p:spPr>
        <p:txBody>
          <a:bodyPr/>
          <a:lstStyle/>
          <a:p>
            <a:r>
              <a:rPr lang="en-US" dirty="0"/>
              <a:t>GOPAL PACHERIYA</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a:xfrm>
            <a:off x="2802864" y="3797363"/>
            <a:ext cx="2088021" cy="1043549"/>
          </a:xfrm>
        </p:spPr>
        <p:txBody>
          <a:bodyPr/>
          <a:lstStyle/>
          <a:p>
            <a:pPr algn="l"/>
            <a:r>
              <a:rPr lang="en-US" dirty="0"/>
              <a:t>Student ID: </a:t>
            </a:r>
            <a:r>
              <a:rPr lang="en-IN" dirty="0"/>
              <a:t>191001111010</a:t>
            </a:r>
            <a:endParaRPr lang="en-US" dirty="0"/>
          </a:p>
          <a:p>
            <a:pPr algn="l"/>
            <a:r>
              <a:rPr lang="en-US" dirty="0"/>
              <a:t>Registration Number: </a:t>
            </a:r>
            <a:r>
              <a:rPr lang="en-IN" dirty="0"/>
              <a:t>1001911472</a:t>
            </a:r>
            <a:endParaRPr lang="en-US"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4962764" y="3311724"/>
            <a:ext cx="1937739" cy="495389"/>
          </a:xfrm>
        </p:spPr>
        <p:txBody>
          <a:bodyPr/>
          <a:lstStyle/>
          <a:p>
            <a:r>
              <a:rPr lang="en-US" dirty="0"/>
              <a:t>ANIRUDHYA PAUL</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5163486" y="3790179"/>
            <a:ext cx="2120478" cy="1042641"/>
          </a:xfrm>
        </p:spPr>
        <p:txBody>
          <a:bodyPr/>
          <a:lstStyle/>
          <a:p>
            <a:pPr algn="l"/>
            <a:r>
              <a:rPr lang="en-US" dirty="0"/>
              <a:t>Student ID: 191001111008</a:t>
            </a:r>
          </a:p>
          <a:p>
            <a:pPr algn="l"/>
            <a:r>
              <a:rPr lang="en-US" dirty="0"/>
              <a:t>Registration Number: </a:t>
            </a:r>
            <a:r>
              <a:rPr lang="en-IN" dirty="0"/>
              <a:t>1001911470</a:t>
            </a:r>
            <a:endParaRPr lang="en-US" dirty="0"/>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a:xfrm>
            <a:off x="7218096" y="3306340"/>
            <a:ext cx="2550149" cy="495389"/>
          </a:xfrm>
        </p:spPr>
        <p:txBody>
          <a:bodyPr/>
          <a:lstStyle/>
          <a:p>
            <a:r>
              <a:rPr lang="en-US" dirty="0"/>
              <a:t>PIYUSH ROY CHOWDHURY</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a:xfrm>
            <a:off x="7696631" y="3780165"/>
            <a:ext cx="2120478" cy="1020288"/>
          </a:xfrm>
        </p:spPr>
        <p:txBody>
          <a:bodyPr/>
          <a:lstStyle/>
          <a:p>
            <a:pPr algn="l"/>
            <a:r>
              <a:rPr lang="en-US" dirty="0"/>
              <a:t>Student ID: </a:t>
            </a:r>
            <a:r>
              <a:rPr lang="en-IN" dirty="0"/>
              <a:t>191001111018</a:t>
            </a:r>
            <a:endParaRPr lang="en-US" dirty="0"/>
          </a:p>
          <a:p>
            <a:pPr algn="l"/>
            <a:r>
              <a:rPr lang="en-US" dirty="0"/>
              <a:t>Registration Number: </a:t>
            </a:r>
            <a:r>
              <a:rPr lang="en-IN" dirty="0"/>
              <a:t>1001911480</a:t>
            </a:r>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7" name="Picture Placeholder 6">
            <a:extLst>
              <a:ext uri="{FF2B5EF4-FFF2-40B4-BE49-F238E27FC236}">
                <a16:creationId xmlns:a16="http://schemas.microsoft.com/office/drawing/2014/main" id="{9FE616CB-82DD-4EDD-9607-3F885F7459D4}"/>
              </a:ext>
            </a:extLst>
          </p:cNvPr>
          <p:cNvPicPr>
            <a:picLocks noGrp="1" noChangeAspect="1"/>
          </p:cNvPicPr>
          <p:nvPr>
            <p:ph type="pic" sz="quarter" idx="13"/>
          </p:nvPr>
        </p:nvPicPr>
        <p:blipFill>
          <a:blip r:embed="rId3"/>
          <a:stretch>
            <a:fillRect/>
          </a:stretch>
        </p:blipFill>
        <p:spPr>
          <a:xfrm>
            <a:off x="5318496" y="1778000"/>
            <a:ext cx="1243173" cy="1532467"/>
          </a:xfrm>
          <a:prstGeom prst="ellipse">
            <a:avLst/>
          </a:prstGeom>
        </p:spPr>
      </p:pic>
      <p:pic>
        <p:nvPicPr>
          <p:cNvPr id="22" name="Picture Placeholder 21">
            <a:extLst>
              <a:ext uri="{FF2B5EF4-FFF2-40B4-BE49-F238E27FC236}">
                <a16:creationId xmlns:a16="http://schemas.microsoft.com/office/drawing/2014/main" id="{AA0F094E-BA51-43C3-90A5-234A8731C382}"/>
              </a:ext>
            </a:extLst>
          </p:cNvPr>
          <p:cNvPicPr>
            <a:picLocks noGrp="1" noChangeAspect="1"/>
          </p:cNvPicPr>
          <p:nvPr>
            <p:ph type="pic" sz="quarter" idx="14"/>
          </p:nvPr>
        </p:nvPicPr>
        <p:blipFill>
          <a:blip r:embed="rId4"/>
          <a:stretch>
            <a:fillRect/>
          </a:stretch>
        </p:blipFill>
        <p:spPr>
          <a:xfrm>
            <a:off x="2891705" y="1689319"/>
            <a:ext cx="1368000" cy="1680583"/>
          </a:xfrm>
          <a:prstGeom prst="flowChartConnector">
            <a:avLst/>
          </a:prstGeom>
        </p:spPr>
      </p:pic>
      <p:pic>
        <p:nvPicPr>
          <p:cNvPr id="27" name="Picture Placeholder 26">
            <a:extLst>
              <a:ext uri="{FF2B5EF4-FFF2-40B4-BE49-F238E27FC236}">
                <a16:creationId xmlns:a16="http://schemas.microsoft.com/office/drawing/2014/main" id="{C79FDDD9-75C5-47C5-9907-0DB48F1DE7DC}"/>
              </a:ext>
            </a:extLst>
          </p:cNvPr>
          <p:cNvPicPr>
            <a:picLocks noGrp="1" noChangeAspect="1"/>
          </p:cNvPicPr>
          <p:nvPr>
            <p:ph type="pic" sz="quarter" idx="15"/>
          </p:nvPr>
        </p:nvPicPr>
        <p:blipFill>
          <a:blip r:embed="rId5"/>
          <a:stretch>
            <a:fillRect/>
          </a:stretch>
        </p:blipFill>
        <p:spPr>
          <a:xfrm>
            <a:off x="616494" y="1661493"/>
            <a:ext cx="1332000" cy="1711429"/>
          </a:xfrm>
          <a:prstGeom prst="ellipse">
            <a:avLst/>
          </a:prstGeom>
        </p:spPr>
      </p:pic>
      <p:sp>
        <p:nvSpPr>
          <p:cNvPr id="41" name="Content Placeholder 14">
            <a:extLst>
              <a:ext uri="{FF2B5EF4-FFF2-40B4-BE49-F238E27FC236}">
                <a16:creationId xmlns:a16="http://schemas.microsoft.com/office/drawing/2014/main" id="{29D684F5-DCA9-447C-81D8-74496BD8AE0A}"/>
              </a:ext>
            </a:extLst>
          </p:cNvPr>
          <p:cNvSpPr txBox="1">
            <a:spLocks/>
          </p:cNvSpPr>
          <p:nvPr/>
        </p:nvSpPr>
        <p:spPr>
          <a:xfrm>
            <a:off x="9775181" y="3301709"/>
            <a:ext cx="1937739"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SOUVIK PAUL</a:t>
            </a:r>
          </a:p>
        </p:txBody>
      </p:sp>
      <p:sp>
        <p:nvSpPr>
          <p:cNvPr id="39" name="Content Placeholder 13">
            <a:extLst>
              <a:ext uri="{FF2B5EF4-FFF2-40B4-BE49-F238E27FC236}">
                <a16:creationId xmlns:a16="http://schemas.microsoft.com/office/drawing/2014/main" id="{4EAA9254-229F-4C3E-B078-B8912E5BBE98}"/>
              </a:ext>
            </a:extLst>
          </p:cNvPr>
          <p:cNvSpPr txBox="1">
            <a:spLocks/>
          </p:cNvSpPr>
          <p:nvPr/>
        </p:nvSpPr>
        <p:spPr>
          <a:xfrm>
            <a:off x="10130791" y="3762632"/>
            <a:ext cx="2120478" cy="102028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Student ID: </a:t>
            </a:r>
            <a:r>
              <a:rPr kumimoji="0" lang="en-IN" sz="1600" b="0" i="0" u="none" strike="noStrike" kern="1200" cap="none" spc="0" normalizeH="0" baseline="0" noProof="0" dirty="0">
                <a:ln>
                  <a:noFill/>
                </a:ln>
                <a:solidFill>
                  <a:schemeClr val="tx1"/>
                </a:solidFill>
                <a:effectLst/>
                <a:uLnTx/>
                <a:uFillTx/>
                <a:latin typeface="+mn-lt"/>
                <a:ea typeface="+mn-ea"/>
                <a:cs typeface="+mn-cs"/>
              </a:rPr>
              <a:t>191001111024</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Registration Number: </a:t>
            </a:r>
            <a:r>
              <a:rPr kumimoji="0" lang="en-IN" sz="1600" b="0" i="0" u="none" strike="noStrike" kern="1200" cap="none" spc="0" normalizeH="0" baseline="0" noProof="0" dirty="0">
                <a:ln>
                  <a:noFill/>
                </a:ln>
                <a:solidFill>
                  <a:schemeClr val="tx1"/>
                </a:solidFill>
                <a:effectLst/>
                <a:uLnTx/>
                <a:uFillTx/>
                <a:latin typeface="+mn-lt"/>
                <a:ea typeface="+mn-ea"/>
                <a:cs typeface="+mn-cs"/>
              </a:rPr>
              <a:t>1001911486</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44" name="Content Placeholder 13">
            <a:extLst>
              <a:ext uri="{FF2B5EF4-FFF2-40B4-BE49-F238E27FC236}">
                <a16:creationId xmlns:a16="http://schemas.microsoft.com/office/drawing/2014/main" id="{4EAA9254-229F-4C3E-B078-B8912E5BBE98}"/>
              </a:ext>
            </a:extLst>
          </p:cNvPr>
          <p:cNvSpPr txBox="1">
            <a:spLocks/>
          </p:cNvSpPr>
          <p:nvPr/>
        </p:nvSpPr>
        <p:spPr>
          <a:xfrm>
            <a:off x="8576734" y="5647265"/>
            <a:ext cx="3196176" cy="888851"/>
          </a:xfrm>
          <a:prstGeom prst="rect">
            <a:avLst/>
          </a:prstGeom>
        </p:spPr>
        <p:txBody>
          <a:bodyPr vert="horz" lIns="0" tIns="0" rIns="0" bIns="0" rtlCol="0">
            <a:noAutofit/>
          </a:bodyPr>
          <a:lstStyle/>
          <a:p>
            <a:pPr algn="ctr"/>
            <a:r>
              <a:rPr lang="en-IN" sz="1600" dirty="0"/>
              <a:t>Under the Guidance of</a:t>
            </a:r>
            <a:endParaRPr lang="en-US" sz="1600" dirty="0"/>
          </a:p>
          <a:p>
            <a:pPr algn="ctr"/>
            <a:r>
              <a:rPr lang="en-IN" sz="1600" b="1" dirty="0"/>
              <a:t>Mr. Tapas Kumar </a:t>
            </a:r>
            <a:r>
              <a:rPr lang="en-IN" sz="1600" b="1" dirty="0" err="1"/>
              <a:t>Mitra</a:t>
            </a:r>
            <a:r>
              <a:rPr lang="en-IN" sz="1600" b="1" dirty="0"/>
              <a:t>,</a:t>
            </a:r>
            <a:endParaRPr lang="en-US" sz="1600" dirty="0"/>
          </a:p>
          <a:p>
            <a:pPr algn="ctr"/>
            <a:r>
              <a:rPr lang="en-IN" sz="1600" i="1" dirty="0"/>
              <a:t>Techno India University, West Bengal</a:t>
            </a:r>
            <a:endParaRPr lang="en-US" sz="1600"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Placeholder 4">
            <a:extLst>
              <a:ext uri="{FF2B5EF4-FFF2-40B4-BE49-F238E27FC236}">
                <a16:creationId xmlns:a16="http://schemas.microsoft.com/office/drawing/2014/main" id="{77A613F3-6A91-4209-BCF8-9769E8F7E2DF}"/>
              </a:ext>
            </a:extLst>
          </p:cNvPr>
          <p:cNvPicPr>
            <a:picLocks noGrp="1" noChangeAspect="1"/>
          </p:cNvPicPr>
          <p:nvPr>
            <p:ph type="pic" sz="quarter" idx="16"/>
          </p:nvPr>
        </p:nvPicPr>
        <p:blipFill>
          <a:blip r:embed="rId6"/>
          <a:srcRect t="12536" b="12536"/>
          <a:stretch>
            <a:fillRect/>
          </a:stretch>
        </p:blipFill>
        <p:spPr>
          <a:xfrm>
            <a:off x="7768170" y="1789113"/>
            <a:ext cx="1368000" cy="1568416"/>
          </a:xfrm>
          <a:prstGeom prst="ellipse">
            <a:avLst/>
          </a:prstGeom>
        </p:spPr>
      </p:pic>
      <p:pic>
        <p:nvPicPr>
          <p:cNvPr id="6" name="Picture 5">
            <a:extLst>
              <a:ext uri="{FF2B5EF4-FFF2-40B4-BE49-F238E27FC236}">
                <a16:creationId xmlns:a16="http://schemas.microsoft.com/office/drawing/2014/main" id="{7CDCDBE9-E639-4E13-9D55-ACEC3E5F4399}"/>
              </a:ext>
            </a:extLst>
          </p:cNvPr>
          <p:cNvPicPr>
            <a:picLocks noChangeAspect="1"/>
          </p:cNvPicPr>
          <p:nvPr/>
        </p:nvPicPr>
        <p:blipFill>
          <a:blip r:embed="rId7"/>
          <a:stretch>
            <a:fillRect/>
          </a:stretch>
        </p:blipFill>
        <p:spPr>
          <a:xfrm>
            <a:off x="10012687" y="1730119"/>
            <a:ext cx="1348105" cy="1597281"/>
          </a:xfrm>
          <a:prstGeom prst="ellipse">
            <a:avLst/>
          </a:prstGeom>
        </p:spPr>
      </p:pic>
    </p:spTree>
    <p:extLst>
      <p:ext uri="{BB962C8B-B14F-4D97-AF65-F5344CB8AC3E}">
        <p14:creationId xmlns:p14="http://schemas.microsoft.com/office/powerpoint/2010/main" val="435634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Sequence Diagram for Admin Side:</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20</a:t>
            </a:fld>
            <a:endParaRPr lang="en-US" dirty="0"/>
          </a:p>
        </p:txBody>
      </p:sp>
      <p:pic>
        <p:nvPicPr>
          <p:cNvPr id="6" name="Picture 5">
            <a:extLst>
              <a:ext uri="{FF2B5EF4-FFF2-40B4-BE49-F238E27FC236}">
                <a16:creationId xmlns:a16="http://schemas.microsoft.com/office/drawing/2014/main" id="{D47252F2-6C7D-4E8A-A63E-4EBAC410B002}"/>
              </a:ext>
            </a:extLst>
          </p:cNvPr>
          <p:cNvPicPr>
            <a:picLocks noChangeAspect="1"/>
          </p:cNvPicPr>
          <p:nvPr/>
        </p:nvPicPr>
        <p:blipFill>
          <a:blip r:embed="rId4"/>
          <a:stretch>
            <a:fillRect/>
          </a:stretch>
        </p:blipFill>
        <p:spPr>
          <a:xfrm>
            <a:off x="3172557" y="2100140"/>
            <a:ext cx="4500000" cy="4449282"/>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Sequence Diagram for User Side:</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21</a:t>
            </a:fld>
            <a:endParaRPr lang="en-US" dirty="0"/>
          </a:p>
        </p:txBody>
      </p:sp>
      <p:pic>
        <p:nvPicPr>
          <p:cNvPr id="8" name="Picture 7">
            <a:extLst>
              <a:ext uri="{FF2B5EF4-FFF2-40B4-BE49-F238E27FC236}">
                <a16:creationId xmlns:a16="http://schemas.microsoft.com/office/drawing/2014/main" id="{77BFA194-0253-40AF-A267-4A21E05904BE}"/>
              </a:ext>
            </a:extLst>
          </p:cNvPr>
          <p:cNvPicPr>
            <a:picLocks noChangeAspect="1"/>
          </p:cNvPicPr>
          <p:nvPr/>
        </p:nvPicPr>
        <p:blipFill>
          <a:blip r:embed="rId4"/>
          <a:stretch>
            <a:fillRect/>
          </a:stretch>
        </p:blipFill>
        <p:spPr>
          <a:xfrm>
            <a:off x="3052277" y="2049422"/>
            <a:ext cx="5130104" cy="4500000"/>
          </a:xfrm>
          <a:prstGeom prst="rect">
            <a:avLst/>
          </a:prstGeom>
        </p:spPr>
      </p:pic>
    </p:spTree>
    <p:extLst>
      <p:ext uri="{BB962C8B-B14F-4D97-AF65-F5344CB8AC3E}">
        <p14:creationId xmlns:p14="http://schemas.microsoft.com/office/powerpoint/2010/main" val="2893394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Class Diagram:</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22</a:t>
            </a:fld>
            <a:endParaRPr lang="en-US" dirty="0"/>
          </a:p>
        </p:txBody>
      </p:sp>
      <p:pic>
        <p:nvPicPr>
          <p:cNvPr id="114690" name="Picture 2" descr="https://lh5.googleusercontent.com/Aa2XtQXag5qLrULMACSmWkOSLyQfjWiEImIsn10YYKY_3Ck7-8ib9JOW42t7SXmqt-DewD7pW-IaQLBxnL5pMCa_LynqbaI8YxqdTyEPGwl0rZWmqhboKlk82CcTN2BoGB1LIFZc"/>
          <p:cNvPicPr>
            <a:picLocks noChangeAspect="1" noChangeArrowheads="1"/>
          </p:cNvPicPr>
          <p:nvPr/>
        </p:nvPicPr>
        <p:blipFill>
          <a:blip r:embed="rId4"/>
          <a:srcRect/>
          <a:stretch>
            <a:fillRect/>
          </a:stretch>
        </p:blipFill>
        <p:spPr bwMode="auto">
          <a:xfrm>
            <a:off x="3440642" y="1185333"/>
            <a:ext cx="4433808" cy="5672667"/>
          </a:xfrm>
          <a:prstGeom prst="rect">
            <a:avLst/>
          </a:prstGeom>
          <a:noFill/>
        </p:spPr>
      </p:pic>
    </p:spTree>
    <p:extLst>
      <p:ext uri="{BB962C8B-B14F-4D97-AF65-F5344CB8AC3E}">
        <p14:creationId xmlns:p14="http://schemas.microsoft.com/office/powerpoint/2010/main" val="43356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u="sng" dirty="0"/>
              <a:t>User Interface</a:t>
            </a:r>
            <a:r>
              <a:rPr lang="en-US" sz="2000" b="1" dirty="0"/>
              <a:t>:</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23</a:t>
            </a:fld>
            <a:endParaRPr lang="en-US" dirty="0"/>
          </a:p>
        </p:txBody>
      </p:sp>
      <p:pic>
        <p:nvPicPr>
          <p:cNvPr id="8" name="Picture 7"/>
          <p:cNvPicPr/>
          <p:nvPr/>
        </p:nvPicPr>
        <p:blipFill rotWithShape="1">
          <a:blip r:embed="rId4" cstate="print">
            <a:extLst>
              <a:ext uri="{28A0092B-C50C-407E-A947-70E740481C1C}">
                <a14:useLocalDpi xmlns:a14="http://schemas.microsoft.com/office/drawing/2010/main" val="0"/>
              </a:ext>
            </a:extLst>
          </a:blip>
          <a:srcRect/>
          <a:stretch/>
        </p:blipFill>
        <p:spPr bwMode="auto">
          <a:xfrm>
            <a:off x="2851934" y="1673568"/>
            <a:ext cx="4302400" cy="2458165"/>
          </a:xfrm>
          <a:prstGeom prst="rect">
            <a:avLst/>
          </a:prstGeom>
          <a:ln>
            <a:noFill/>
          </a:ln>
          <a:extLst>
            <a:ext uri="{53640926-AAD7-44D8-BBD7-CCE9431645EC}">
              <a14:shadowObscured xmlns:a14="http://schemas.microsoft.com/office/drawing/2010/main"/>
            </a:ext>
          </a:extLst>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2861734" y="4179702"/>
            <a:ext cx="4292600" cy="2517432"/>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Sign in:</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r>
              <a:rPr lang="en-US" sz="2000" b="1" dirty="0"/>
              <a:t>Cart:</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24</a:t>
            </a:fld>
            <a:endParaRPr lang="en-US" dirty="0"/>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2707999" y="1580434"/>
            <a:ext cx="3929868" cy="2297299"/>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2691067" y="4145834"/>
            <a:ext cx="3955267" cy="2094099"/>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Address Info:</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r>
              <a:rPr lang="en-US" sz="2000" b="1" dirty="0"/>
              <a:t>Order Conformation:</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25</a:t>
            </a:fld>
            <a:endParaRPr lang="en-US"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496764" y="1710267"/>
            <a:ext cx="3928535" cy="2336800"/>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3496733" y="4233333"/>
            <a:ext cx="3962400" cy="2381967"/>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Order Bill:</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26</a:t>
            </a:fld>
            <a:endParaRPr lang="en-US" dirty="0"/>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2276201" y="1639701"/>
            <a:ext cx="4023000" cy="2280366"/>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2284667" y="4013199"/>
            <a:ext cx="4006065" cy="2480733"/>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200" b="1" u="sng" dirty="0"/>
              <a:t>Admin Interface</a:t>
            </a:r>
            <a:r>
              <a:rPr lang="en-US" sz="2200" b="1" dirty="0"/>
              <a:t>:</a:t>
            </a:r>
          </a:p>
          <a:p>
            <a:pPr marL="804863" lvl="0" indent="-263525">
              <a:buFont typeface="Wingdings" pitchFamily="2" charset="2"/>
              <a:buChar char="§"/>
            </a:pPr>
            <a:r>
              <a:rPr lang="en-US" sz="2000" b="1" dirty="0"/>
              <a:t>Login:</a:t>
            </a:r>
          </a:p>
          <a:p>
            <a:pPr marL="804863" lvl="0" indent="-263525">
              <a:buFont typeface="Wingdings" pitchFamily="2" charset="2"/>
              <a:buChar char="§"/>
            </a:pPr>
            <a:endParaRPr lang="en-US" sz="2000" dirty="0"/>
          </a:p>
          <a:p>
            <a:pPr marL="804863" lvl="0" indent="-263525">
              <a:buFont typeface="Wingdings" pitchFamily="2" charset="2"/>
              <a:buChar char="§"/>
            </a:pPr>
            <a:endParaRPr lang="en-US" sz="2000" dirty="0"/>
          </a:p>
          <a:p>
            <a:pPr marL="804863" lvl="0" indent="-263525">
              <a:buFont typeface="Wingdings" pitchFamily="2" charset="2"/>
              <a:buChar char="§"/>
            </a:pPr>
            <a:endParaRPr lang="en-US" sz="2000" dirty="0"/>
          </a:p>
          <a:p>
            <a:pPr marL="804863" lvl="0" indent="-263525">
              <a:buNone/>
            </a:pPr>
            <a:endParaRPr lang="en-US" sz="2000" dirty="0"/>
          </a:p>
          <a:p>
            <a:pPr marL="804863" lvl="0" indent="-263525">
              <a:buNone/>
            </a:pPr>
            <a:endParaRPr lang="en-US" sz="2000" dirty="0"/>
          </a:p>
          <a:p>
            <a:pPr marL="804863" lvl="0" indent="-263525">
              <a:buFont typeface="Wingdings" pitchFamily="2" charset="2"/>
              <a:buChar char="§"/>
            </a:pPr>
            <a:r>
              <a:rPr lang="en-US" sz="2000" b="1" dirty="0"/>
              <a:t>Dashboard:</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27</a:t>
            </a:fld>
            <a:endParaRPr lang="en-US"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232934" y="2105374"/>
            <a:ext cx="4031467" cy="2051766"/>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3232935" y="4289772"/>
            <a:ext cx="4022998" cy="2153365"/>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000" b="1" dirty="0"/>
              <a:t>View Products:</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r>
              <a:rPr lang="en-US" sz="2000" b="1" dirty="0"/>
              <a:t>Add Products:</a:t>
            </a:r>
            <a:endParaRPr lang="en-US" sz="20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28</a:t>
            </a:fld>
            <a:endParaRPr lang="en-US" dirty="0"/>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3495400" y="1690499"/>
            <a:ext cx="3921399" cy="2390432"/>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3512333" y="4196634"/>
            <a:ext cx="3912934" cy="2390433"/>
          </a:xfrm>
          <a:prstGeom prst="rect">
            <a:avLst/>
          </a:prstGeom>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7500132" y="4199467"/>
            <a:ext cx="4048401" cy="2387599"/>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endParaRPr lang="en-US" sz="2000" b="1" dirty="0"/>
          </a:p>
          <a:p>
            <a:pPr marL="449263" lvl="0" indent="-271463"/>
            <a:r>
              <a:rPr lang="en-US" sz="2000" b="1" dirty="0"/>
              <a:t>View All Orders:</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29</a:t>
            </a:fld>
            <a:endParaRPr lang="en-US" dirty="0"/>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2750333" y="2012235"/>
            <a:ext cx="5453867" cy="3194766"/>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398934" y="1"/>
            <a:ext cx="3793068" cy="3069990"/>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482661"/>
            <a:ext cx="4937211" cy="1325563"/>
          </a:xfrm>
        </p:spPr>
        <p:txBody>
          <a:bodyPr/>
          <a:lstStyle/>
          <a:p>
            <a:r>
              <a:rPr lang="en-IN" dirty="0"/>
              <a:t>ACKNOWLEDGEMENT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2934789"/>
          </a:xfrm>
        </p:spPr>
        <p:txBody>
          <a:bodyPr/>
          <a:lstStyle/>
          <a:p>
            <a:pPr marL="93663" indent="0">
              <a:buNone/>
            </a:pPr>
            <a:r>
              <a:rPr lang="en-IN" sz="1800" dirty="0"/>
              <a:t>Firstly, we would like to thank Professor Anil </a:t>
            </a:r>
            <a:r>
              <a:rPr lang="en-IN" sz="1800" dirty="0" err="1"/>
              <a:t>Bikash</a:t>
            </a:r>
            <a:r>
              <a:rPr lang="en-IN" sz="1800" dirty="0"/>
              <a:t> </a:t>
            </a:r>
            <a:r>
              <a:rPr lang="en-IN" sz="1800" dirty="0" err="1"/>
              <a:t>Chaudhuri</a:t>
            </a:r>
            <a:r>
              <a:rPr lang="en-IN" sz="1800" dirty="0"/>
              <a:t>, </a:t>
            </a:r>
            <a:r>
              <a:rPr lang="en-IN" sz="1800" b="1" dirty="0"/>
              <a:t>Head of Department</a:t>
            </a:r>
            <a:r>
              <a:rPr lang="en-IN" sz="1800" dirty="0"/>
              <a:t>, </a:t>
            </a:r>
            <a:r>
              <a:rPr lang="en-IN" sz="1800" b="1" dirty="0"/>
              <a:t>Computer Application</a:t>
            </a:r>
            <a:r>
              <a:rPr lang="en-IN" sz="1800" dirty="0"/>
              <a:t>, </a:t>
            </a:r>
            <a:r>
              <a:rPr lang="en-IN" sz="1800" b="1" dirty="0"/>
              <a:t>Techno India University </a:t>
            </a:r>
            <a:r>
              <a:rPr lang="en-IN" sz="1800" dirty="0"/>
              <a:t>for giving us the opportunity to do an internship project within the institution. We would also like to appreciate the team work, with each member devoting their patience and openness, creating an enjoyable working environment.</a:t>
            </a:r>
            <a:endParaRPr lang="en-US" sz="1800" dirty="0"/>
          </a:p>
          <a:p>
            <a:pPr marL="93663" indent="0">
              <a:buNone/>
            </a:pPr>
            <a:r>
              <a:rPr lang="en-IN" sz="1800" dirty="0"/>
              <a:t>It is indeed with a great sense of pleasure and immense sense of gratitude that we acknowledge the help of fellow individuals. We are indebted to Mr. Tapas Kumar </a:t>
            </a:r>
            <a:r>
              <a:rPr lang="en-IN" sz="1800" dirty="0" err="1"/>
              <a:t>Mitra</a:t>
            </a:r>
            <a:r>
              <a:rPr lang="en-IN" sz="1800" dirty="0"/>
              <a:t> for the guidance provided to accomplish this project.</a:t>
            </a:r>
            <a:endParaRPr lang="en-US" sz="1800" dirty="0"/>
          </a:p>
          <a:p>
            <a:pPr marL="93663" indent="0">
              <a:buNone/>
            </a:pPr>
            <a:r>
              <a:rPr lang="en-IN" sz="1800" dirty="0"/>
              <a:t>We are extremely grateful to our department facilities’ lessons that helped us in successful completion of this internship project.</a:t>
            </a: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indent="-271463"/>
            <a:r>
              <a:rPr lang="en-US" sz="2000" b="1" dirty="0"/>
              <a:t>View Pending Orders:</a:t>
            </a:r>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r>
              <a:rPr lang="en-US" sz="2000" b="1" dirty="0"/>
              <a:t>View Delivered Orders:</a:t>
            </a:r>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buNone/>
            </a:pPr>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30</a:t>
            </a:fld>
            <a:endParaRPr lang="en-US"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3588544" y="1715901"/>
            <a:ext cx="4073799" cy="2348099"/>
          </a:xfrm>
          <a:prstGeom prst="rect">
            <a:avLst/>
          </a:prstGeom>
        </p:spPr>
      </p:pic>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3580068" y="4154302"/>
            <a:ext cx="4073799" cy="2271898"/>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indent="-271463"/>
            <a:r>
              <a:rPr lang="en-US" sz="2000" b="1" dirty="0"/>
              <a:t>View Customers:</a:t>
            </a:r>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r>
              <a:rPr lang="en-US" sz="2000" b="1" dirty="0"/>
              <a:t>View Contacts:</a:t>
            </a:r>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buNone/>
            </a:pPr>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31</a:t>
            </a:fld>
            <a:endParaRPr lang="en-US" dirty="0"/>
          </a:p>
        </p:txBody>
      </p:sp>
      <p:pic>
        <p:nvPicPr>
          <p:cNvPr id="9" name="Picture 8"/>
          <p:cNvPicPr/>
          <p:nvPr/>
        </p:nvPicPr>
        <p:blipFill>
          <a:blip r:embed="rId4" cstate="print">
            <a:extLst>
              <a:ext uri="{28A0092B-C50C-407E-A947-70E740481C1C}">
                <a14:useLocalDpi xmlns:a14="http://schemas.microsoft.com/office/drawing/2010/main" val="0"/>
              </a:ext>
            </a:extLst>
          </a:blip>
          <a:stretch>
            <a:fillRect/>
          </a:stretch>
        </p:blipFill>
        <p:spPr>
          <a:xfrm>
            <a:off x="3216000" y="1665100"/>
            <a:ext cx="3828267" cy="2356566"/>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3207534" y="4120434"/>
            <a:ext cx="3836733" cy="2339633"/>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indent="-271463"/>
            <a:endParaRPr lang="en-US" sz="2000" b="1" dirty="0"/>
          </a:p>
          <a:p>
            <a:pPr marL="449263" indent="-271463"/>
            <a:r>
              <a:rPr lang="en-US" sz="2000" b="1" dirty="0"/>
              <a:t>Change Password:</a:t>
            </a:r>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endParaRPr lang="en-US" sz="2000" b="1" dirty="0"/>
          </a:p>
          <a:p>
            <a:pPr marL="449263" indent="-271463">
              <a:buNone/>
            </a:pPr>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32</a:t>
            </a:fld>
            <a:endParaRPr lang="en-US" dirty="0"/>
          </a:p>
        </p:txBody>
      </p:sp>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2928134" y="1961434"/>
            <a:ext cx="5411533" cy="3211699"/>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l="2693" t="1489" r="5712" b="-8480"/>
          <a:stretch>
            <a:fillRect/>
          </a:stretch>
        </p:blipFill>
        <p:spPr>
          <a:xfrm>
            <a:off x="8166153" y="-1"/>
            <a:ext cx="4025848" cy="2887133"/>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7298795" cy="931273"/>
          </a:xfrm>
        </p:spPr>
        <p:txBody>
          <a:bodyPr/>
          <a:lstStyle/>
          <a:p>
            <a:r>
              <a:rPr lang="en-IN" dirty="0"/>
              <a:t>Website Pages &amp; Database demonstrations</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449263" lvl="0" indent="-271463"/>
            <a:r>
              <a:rPr lang="en-US" sz="2200" b="1" u="sng" dirty="0"/>
              <a:t>Database Tables</a:t>
            </a:r>
            <a:r>
              <a:rPr lang="en-US" sz="2200" b="1" dirty="0"/>
              <a:t>:</a:t>
            </a:r>
          </a:p>
          <a:p>
            <a:pPr marL="804863" lvl="0" indent="-263525">
              <a:buFont typeface="Wingdings" pitchFamily="2" charset="2"/>
              <a:buChar char="§"/>
            </a:pPr>
            <a:r>
              <a:rPr lang="en-US" sz="2000" b="1" dirty="0"/>
              <a:t>Customers:</a:t>
            </a:r>
          </a:p>
          <a:p>
            <a:pPr marL="804863" lvl="0" indent="-263525">
              <a:buFont typeface="Wingdings" pitchFamily="2" charset="2"/>
              <a:buChar char="§"/>
            </a:pPr>
            <a:endParaRPr lang="en-US" sz="2000" dirty="0"/>
          </a:p>
          <a:p>
            <a:pPr marL="804863" lvl="0" indent="-263525">
              <a:buFont typeface="Wingdings" pitchFamily="2" charset="2"/>
              <a:buChar char="§"/>
            </a:pPr>
            <a:endParaRPr lang="en-US" sz="2000" dirty="0"/>
          </a:p>
          <a:p>
            <a:pPr marL="804863" lvl="0" indent="-263525">
              <a:buFont typeface="Wingdings" pitchFamily="2" charset="2"/>
              <a:buChar char="§"/>
            </a:pPr>
            <a:endParaRPr lang="en-US" sz="2000" dirty="0"/>
          </a:p>
          <a:p>
            <a:pPr marL="804863" lvl="0" indent="-263525">
              <a:buNone/>
            </a:pPr>
            <a:endParaRPr lang="en-US" sz="2000" dirty="0"/>
          </a:p>
          <a:p>
            <a:pPr marL="804863" lvl="0" indent="-263525">
              <a:buNone/>
            </a:pPr>
            <a:endParaRPr lang="en-US" sz="2000" dirty="0"/>
          </a:p>
          <a:p>
            <a:pPr marL="804863" lvl="0" indent="-263525">
              <a:buFont typeface="Wingdings" pitchFamily="2" charset="2"/>
              <a:buChar char="§"/>
            </a:pPr>
            <a:r>
              <a:rPr lang="en-US" sz="2000" b="1" dirty="0"/>
              <a:t>Orders:</a:t>
            </a:r>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a:p>
            <a:pPr marL="449263" lvl="0" indent="-271463"/>
            <a:endParaRPr lang="en-US" sz="20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33</a:t>
            </a:fld>
            <a:endParaRPr lang="en-US" dirty="0"/>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3234267" y="2057400"/>
            <a:ext cx="3996266" cy="2201333"/>
          </a:xfrm>
          <a:prstGeom prst="rect">
            <a:avLst/>
          </a:prstGeom>
        </p:spPr>
      </p:pic>
      <p:pic>
        <p:nvPicPr>
          <p:cNvPr id="11" name="Picture 10"/>
          <p:cNvPicPr/>
          <p:nvPr/>
        </p:nvPicPr>
        <p:blipFill>
          <a:blip r:embed="rId5" cstate="print">
            <a:extLst>
              <a:ext uri="{28A0092B-C50C-407E-A947-70E740481C1C}">
                <a14:useLocalDpi xmlns:a14="http://schemas.microsoft.com/office/drawing/2010/main" val="0"/>
              </a:ext>
            </a:extLst>
          </a:blip>
          <a:stretch>
            <a:fillRect/>
          </a:stretch>
        </p:blipFill>
        <p:spPr>
          <a:xfrm>
            <a:off x="3251200" y="4357502"/>
            <a:ext cx="3979333" cy="2136431"/>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9084733" y="0"/>
            <a:ext cx="3107267" cy="3118437"/>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6054195" cy="931273"/>
          </a:xfrm>
        </p:spPr>
        <p:txBody>
          <a:bodyPr/>
          <a:lstStyle/>
          <a:p>
            <a:r>
              <a:rPr lang="en-US" dirty="0"/>
              <a:t>Live Project Demonstration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92666" y="1374744"/>
            <a:ext cx="7679267" cy="3688323"/>
          </a:xfrm>
        </p:spPr>
        <p:txBody>
          <a:bodyPr/>
          <a:lstStyle/>
          <a:p>
            <a:pPr marL="0" indent="0">
              <a:buNone/>
            </a:pPr>
            <a:endParaRPr lang="en-US" sz="1800" dirty="0"/>
          </a:p>
          <a:p>
            <a:pPr marL="0" indent="0">
              <a:buNone/>
            </a:pPr>
            <a:endParaRPr lang="en-US" sz="1800" dirty="0"/>
          </a:p>
          <a:p>
            <a:pPr marL="177800" indent="-177800"/>
            <a:r>
              <a:rPr lang="en-US" sz="1800" b="1" dirty="0" err="1"/>
              <a:t>GitHub</a:t>
            </a:r>
            <a:r>
              <a:rPr lang="en-US" sz="1800" b="1" dirty="0"/>
              <a:t>: </a:t>
            </a:r>
            <a:r>
              <a:rPr lang="en-IN" sz="1800" u="sng" dirty="0">
                <a:hlinkClick r:id="rId4"/>
              </a:rPr>
              <a:t>https://github.com/SouvikPaul20/Internship-Project-2022</a:t>
            </a:r>
            <a:endParaRPr lang="en-US" sz="1800" b="1"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34</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tretch>
            <a:fillRect/>
          </a:stretch>
        </p:blipFill>
        <p:spPr>
          <a:xfrm>
            <a:off x="8813801" y="0"/>
            <a:ext cx="3378199" cy="6858000"/>
          </a:xfrm>
        </p:spPr>
      </p:pic>
      <p:sp>
        <p:nvSpPr>
          <p:cNvPr id="15" name="Content Placeholder 2">
            <a:extLst>
              <a:ext uri="{FF2B5EF4-FFF2-40B4-BE49-F238E27FC236}">
                <a16:creationId xmlns:a16="http://schemas.microsoft.com/office/drawing/2014/main" id="{6E1AAB4F-227F-4C15-AA70-F50739C94334}"/>
              </a:ext>
            </a:extLst>
          </p:cNvPr>
          <p:cNvSpPr>
            <a:spLocks noGrp="1"/>
          </p:cNvSpPr>
          <p:nvPr>
            <p:ph idx="1"/>
          </p:nvPr>
        </p:nvSpPr>
        <p:spPr>
          <a:xfrm>
            <a:off x="547427" y="1413935"/>
            <a:ext cx="6149707" cy="4013200"/>
          </a:xfrm>
        </p:spPr>
        <p:txBody>
          <a:bodyPr>
            <a:noAutofit/>
          </a:bodyPr>
          <a:lstStyle/>
          <a:p>
            <a:pPr fontAlgn="base">
              <a:buNone/>
            </a:pPr>
            <a:r>
              <a:rPr lang="en-US" sz="1800" b="1" dirty="0"/>
              <a:t>Scopes :</a:t>
            </a:r>
          </a:p>
          <a:p>
            <a:pPr fontAlgn="base">
              <a:buFont typeface="Wingdings" pitchFamily="2" charset="2"/>
              <a:buChar char="§"/>
            </a:pPr>
            <a:r>
              <a:rPr lang="en-US" sz="1800" dirty="0"/>
              <a:t>In the upcoming elevation, a segment for grocery is in thought of addition.</a:t>
            </a:r>
          </a:p>
          <a:p>
            <a:pPr fontAlgn="base">
              <a:buFont typeface="Wingdings" pitchFamily="2" charset="2"/>
              <a:buChar char="§"/>
            </a:pPr>
            <a:r>
              <a:rPr lang="en-US" sz="1800" dirty="0"/>
              <a:t>As a full-time work, warehouses can be established in various areas to reach far corners of the country with less duty period.</a:t>
            </a:r>
          </a:p>
          <a:p>
            <a:pPr fontAlgn="base">
              <a:buFont typeface="Wingdings" pitchFamily="2" charset="2"/>
              <a:buChar char="§"/>
            </a:pPr>
            <a:r>
              <a:rPr lang="en-US" sz="1800" dirty="0"/>
              <a:t>Medical services can be added far ahead with lead of quicker delivery.</a:t>
            </a:r>
          </a:p>
          <a:p>
            <a:pPr fontAlgn="base">
              <a:buNone/>
            </a:pPr>
            <a:r>
              <a:rPr lang="en-US" sz="1800" b="1" dirty="0"/>
              <a:t>Limitations :</a:t>
            </a:r>
          </a:p>
          <a:p>
            <a:pPr fontAlgn="base">
              <a:buFont typeface="Wingdings" pitchFamily="2" charset="2"/>
              <a:buChar char="§"/>
            </a:pPr>
            <a:r>
              <a:rPr lang="en-US" sz="1800" dirty="0"/>
              <a:t>Financial barrier can affect the progress; good amount of investment is required.</a:t>
            </a:r>
          </a:p>
          <a:p>
            <a:pPr fontAlgn="base">
              <a:buFont typeface="Wingdings" pitchFamily="2" charset="2"/>
              <a:buChar char="§"/>
            </a:pPr>
            <a:r>
              <a:rPr lang="en-US" sz="1800" dirty="0"/>
              <a:t>Situations like pandemic or natural disasters tend to delay or loss.</a:t>
            </a:r>
          </a:p>
          <a:p>
            <a:pPr fontAlgn="base">
              <a:buFont typeface="Wingdings" pitchFamily="2" charset="2"/>
              <a:buChar char="§"/>
            </a:pPr>
            <a:r>
              <a:rPr lang="en-US" sz="1800" dirty="0"/>
              <a:t>Network or service errors can interpose connectivity in various coordinates of the country.</a:t>
            </a:r>
          </a:p>
        </p:txBody>
      </p:sp>
      <p:sp>
        <p:nvSpPr>
          <p:cNvPr id="16" name="Title 1">
            <a:extLst>
              <a:ext uri="{FF2B5EF4-FFF2-40B4-BE49-F238E27FC236}">
                <a16:creationId xmlns:a16="http://schemas.microsoft.com/office/drawing/2014/main" id="{D852033C-CE0D-4F09-81EA-6A0A6FA6D748}"/>
              </a:ext>
            </a:extLst>
          </p:cNvPr>
          <p:cNvSpPr>
            <a:spLocks noGrp="1"/>
          </p:cNvSpPr>
          <p:nvPr>
            <p:ph type="title"/>
          </p:nvPr>
        </p:nvSpPr>
        <p:spPr>
          <a:xfrm>
            <a:off x="515938" y="499596"/>
            <a:ext cx="4937211" cy="832248"/>
          </a:xfrm>
        </p:spPr>
        <p:txBody>
          <a:bodyPr anchor="ctr">
            <a:normAutofit fontScale="90000"/>
          </a:bodyPr>
          <a:lstStyle/>
          <a:p>
            <a:r>
              <a:rPr lang="en-US" sz="3200" dirty="0">
                <a:solidFill>
                  <a:schemeClr val="tx1"/>
                </a:solidFill>
              </a:rPr>
              <a:t>FUTURE SCOPES AND LIMITATIONS</a:t>
            </a:r>
          </a:p>
        </p:txBody>
      </p:sp>
    </p:spTree>
    <p:extLst>
      <p:ext uri="{BB962C8B-B14F-4D97-AF65-F5344CB8AC3E}">
        <p14:creationId xmlns:p14="http://schemas.microsoft.com/office/powerpoint/2010/main" val="3040200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398934" y="1"/>
            <a:ext cx="3793068" cy="3069990"/>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conclusion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92666" y="1374744"/>
            <a:ext cx="7679267" cy="3688323"/>
          </a:xfrm>
        </p:spPr>
        <p:txBody>
          <a:bodyPr/>
          <a:lstStyle/>
          <a:p>
            <a:pPr marL="0" indent="0">
              <a:buNone/>
            </a:pPr>
            <a:r>
              <a:rPr lang="en-US" sz="1800" dirty="0"/>
              <a:t>Working in the project engaged in vast research, that turns to upliftment of knowledge and skills. It was a great involvement to work as a team on the way to complete a foremost web application laterally with the report. Having deal with coding, the grip for programming languages have become tighter. However, there were many facts to know about the market especially which have bases on online entrepreneurship or e-commerce. In the time being, coming across peoples’ necessities with different rising query for a well satisfied application, information about the looked-for advancement have had been applied during the development.</a:t>
            </a:r>
          </a:p>
          <a:p>
            <a:pPr marL="0" indent="0">
              <a:buNone/>
            </a:pPr>
            <a:br>
              <a:rPr lang="en-US" sz="1800" dirty="0"/>
            </a:br>
            <a:r>
              <a:rPr lang="en-US" sz="1800" dirty="0"/>
              <a:t>Expectantly, very soon in future, this team will again sit together to make a notable step towards shifting the conviction of this application and establishment of a full-time firm.</a:t>
            </a:r>
          </a:p>
          <a:p>
            <a:pPr>
              <a:buNone/>
            </a:pPr>
            <a:br>
              <a:rPr lang="en-US" sz="1800" dirty="0"/>
            </a:b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36</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398934" y="1"/>
            <a:ext cx="3793068" cy="3069990"/>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BIBLIOGRAPHY</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92666" y="1374744"/>
            <a:ext cx="7679267" cy="3688323"/>
          </a:xfrm>
        </p:spPr>
        <p:txBody>
          <a:bodyPr/>
          <a:lstStyle/>
          <a:p>
            <a:pPr>
              <a:buNone/>
            </a:pPr>
            <a:r>
              <a:rPr lang="en-US" sz="1800" dirty="0"/>
              <a:t>The following sources helped moderately in finalizing the project –</a:t>
            </a:r>
          </a:p>
          <a:p>
            <a:pPr fontAlgn="base">
              <a:buNone/>
            </a:pPr>
            <a:br>
              <a:rPr lang="en-US" sz="1800" dirty="0"/>
            </a:br>
            <a:r>
              <a:rPr lang="en-US" sz="1800" b="1" dirty="0"/>
              <a:t>Books:</a:t>
            </a:r>
          </a:p>
          <a:p>
            <a:pPr fontAlgn="base">
              <a:buFont typeface="Wingdings" pitchFamily="2" charset="2"/>
              <a:buChar char="§"/>
            </a:pPr>
            <a:r>
              <a:rPr lang="en-US" sz="1800" i="1" dirty="0"/>
              <a:t>Professional Java for Web Application; by Nicholas S. Williams</a:t>
            </a:r>
            <a:endParaRPr lang="en-US" sz="1800" dirty="0"/>
          </a:p>
          <a:p>
            <a:pPr fontAlgn="base">
              <a:buFont typeface="Wingdings" pitchFamily="2" charset="2"/>
              <a:buChar char="§"/>
            </a:pPr>
            <a:r>
              <a:rPr lang="en-US" sz="1800" i="1" dirty="0" err="1"/>
              <a:t>MySQL</a:t>
            </a:r>
            <a:r>
              <a:rPr lang="en-US" sz="1800" i="1" dirty="0"/>
              <a:t> and JSON: A Practical Programming Guide; by David R. Stokes</a:t>
            </a:r>
            <a:endParaRPr lang="en-US" sz="1800" dirty="0"/>
          </a:p>
          <a:p>
            <a:pPr fontAlgn="base">
              <a:buNone/>
            </a:pPr>
            <a:br>
              <a:rPr lang="en-US" sz="1800" dirty="0"/>
            </a:br>
            <a:r>
              <a:rPr lang="en-US" sz="1800" b="1" dirty="0"/>
              <a:t>Web pages:</a:t>
            </a:r>
          </a:p>
          <a:p>
            <a:pPr fontAlgn="base">
              <a:buFont typeface="Wingdings" pitchFamily="2" charset="2"/>
              <a:buChar char="§"/>
            </a:pPr>
            <a:r>
              <a:rPr lang="en-US" sz="1800" u="sng" dirty="0">
                <a:hlinkClick r:id="rId4"/>
              </a:rPr>
              <a:t>https://stackoverflow.com/</a:t>
            </a:r>
            <a:endParaRPr lang="en-US" sz="1800" dirty="0"/>
          </a:p>
          <a:p>
            <a:pPr fontAlgn="base">
              <a:buFont typeface="Wingdings" pitchFamily="2" charset="2"/>
              <a:buChar char="§"/>
            </a:pPr>
            <a:r>
              <a:rPr lang="en-US" sz="1800" u="sng" dirty="0">
                <a:hlinkClick r:id="rId5"/>
              </a:rPr>
              <a:t>https://www.javatpoint.com/</a:t>
            </a:r>
            <a:endParaRPr lang="en-US" sz="1800" dirty="0"/>
          </a:p>
          <a:p>
            <a:pPr fontAlgn="base">
              <a:buFont typeface="Wingdings" pitchFamily="2" charset="2"/>
              <a:buChar char="§"/>
            </a:pPr>
            <a:r>
              <a:rPr lang="en-US" sz="1800" u="sng" dirty="0">
                <a:hlinkClick r:id="rId6"/>
              </a:rPr>
              <a:t>https://www.geeksforgeeks.org/</a:t>
            </a:r>
            <a:endParaRPr lang="en-US" sz="1800" dirty="0"/>
          </a:p>
          <a:p>
            <a:pPr>
              <a:buNone/>
            </a:pPr>
            <a:br>
              <a:rPr lang="en-US" sz="1800" dirty="0"/>
            </a:b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37</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dirty="0"/>
              <a:t>THANK YOU!</a:t>
            </a:r>
            <a:endParaRPr lang="en-US" b="0" dirty="0"/>
          </a:p>
        </p:txBody>
      </p:sp>
      <p:sp>
        <p:nvSpPr>
          <p:cNvPr id="12" name="Hexagon 11">
            <a:extLst>
              <a:ext uri="{FF2B5EF4-FFF2-40B4-BE49-F238E27FC236}">
                <a16:creationId xmlns:a16="http://schemas.microsoft.com/office/drawing/2014/main" id="{0E6B042D-E9CB-40E0-AAE9-6AD11F53E044}"/>
              </a:ext>
              <a:ext uri="{C183D7F6-B498-43B3-948B-1728B52AA6E4}">
                <adec:decorative xmlns:adec="http://schemas.microsoft.com/office/drawing/2017/decorative" val="1"/>
              </a:ext>
            </a:extLst>
          </p:cNvPr>
          <p:cNvSpPr/>
          <p:nvPr/>
        </p:nvSpPr>
        <p:spPr>
          <a:xfrm rot="16200000">
            <a:off x="1270450" y="1109141"/>
            <a:ext cx="5162718" cy="4644828"/>
          </a:xfrm>
          <a:prstGeom prst="hexagon">
            <a:avLst/>
          </a:prstGeom>
          <a:solidFill>
            <a:schemeClr val="accent3">
              <a:lumMod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Placeholder 16" descr="Building image">
            <a:extLst>
              <a:ext uri="{FF2B5EF4-FFF2-40B4-BE49-F238E27FC236}">
                <a16:creationId xmlns:a16="http://schemas.microsoft.com/office/drawing/2014/main" id="{257F6BCE-75BB-4ECD-BEA5-21C36A9CC0E9}"/>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r="958"/>
          <a:stretch>
            <a:fillRect/>
          </a:stretch>
        </p:blipFill>
        <p:spPr>
          <a:xfrm>
            <a:off x="1634591" y="1060589"/>
            <a:ext cx="4434436" cy="4773446"/>
          </a:xfrm>
        </p:spPr>
      </p:pic>
    </p:spTree>
    <p:extLst>
      <p:ext uri="{BB962C8B-B14F-4D97-AF65-F5344CB8AC3E}">
        <p14:creationId xmlns:p14="http://schemas.microsoft.com/office/powerpoint/2010/main" val="4292661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tretch>
            <a:fillRect/>
          </a:stretch>
        </p:blipFill>
        <p:spPr>
          <a:xfrm>
            <a:off x="8813800" y="-1"/>
            <a:ext cx="3378199" cy="6858001"/>
          </a:xfrm>
        </p:spPr>
      </p:pic>
      <p:sp>
        <p:nvSpPr>
          <p:cNvPr id="15" name="Content Placeholder 2">
            <a:extLst>
              <a:ext uri="{FF2B5EF4-FFF2-40B4-BE49-F238E27FC236}">
                <a16:creationId xmlns:a16="http://schemas.microsoft.com/office/drawing/2014/main" id="{6E1AAB4F-227F-4C15-AA70-F50739C94334}"/>
              </a:ext>
            </a:extLst>
          </p:cNvPr>
          <p:cNvSpPr>
            <a:spLocks noGrp="1"/>
          </p:cNvSpPr>
          <p:nvPr>
            <p:ph idx="1"/>
          </p:nvPr>
        </p:nvSpPr>
        <p:spPr>
          <a:xfrm>
            <a:off x="538960" y="1253067"/>
            <a:ext cx="7542593" cy="5386271"/>
          </a:xfrm>
        </p:spPr>
        <p:txBody>
          <a:bodyPr>
            <a:normAutofit/>
          </a:bodyPr>
          <a:lstStyle/>
          <a:p>
            <a:pPr marL="0" indent="0">
              <a:buNone/>
            </a:pPr>
            <a:r>
              <a:rPr lang="en-IN" sz="1600" dirty="0"/>
              <a:t>The project is grounded on evolving an e-commerce website to facilitate people with shopping inside the comfort of their home. In this unsolicited COVID-19 pandemic situation, people have limited themselves from regular shopping places due to the mass gathering. But this cannot confine peoples’ need or desire for shopping. Keeping both the privileges in mind, this e-shopping  web site is developed.</a:t>
            </a:r>
            <a:endParaRPr lang="en-US" sz="1600" dirty="0"/>
          </a:p>
          <a:p>
            <a:pPr marL="0" indent="0">
              <a:buNone/>
            </a:pPr>
            <a:r>
              <a:rPr lang="en-IN" sz="1600" dirty="0"/>
              <a:t>‘But where in the world a shopping web site, many already exists?’ is the first query that hits the mind, right! In that context, not unique but far better structures are implied in the web site. To commence with, shopping form the web site, one can –</a:t>
            </a:r>
            <a:endParaRPr lang="en-US" sz="1600" dirty="0"/>
          </a:p>
          <a:p>
            <a:pPr marL="0" indent="0">
              <a:buNone/>
            </a:pPr>
            <a:r>
              <a:rPr lang="en-IN" sz="1600" dirty="0"/>
              <a:t> </a:t>
            </a:r>
            <a:endParaRPr lang="en-US" sz="1600" dirty="0"/>
          </a:p>
          <a:p>
            <a:pPr marL="627063" lvl="0" indent="-355600">
              <a:buFont typeface="Wingdings" pitchFamily="2" charset="2"/>
              <a:buChar char="ü"/>
            </a:pPr>
            <a:r>
              <a:rPr lang="en-IN" sz="1600" dirty="0"/>
              <a:t>Directly place order to the manufacturer</a:t>
            </a:r>
            <a:endParaRPr lang="en-US" sz="1600" dirty="0"/>
          </a:p>
          <a:p>
            <a:pPr marL="627063" lvl="0" indent="-355600">
              <a:buFont typeface="Wingdings" pitchFamily="2" charset="2"/>
              <a:buChar char="ü"/>
            </a:pPr>
            <a:r>
              <a:rPr lang="en-IN" sz="1600" dirty="0"/>
              <a:t>Get massive options of clothing, wearable, electronic devices, and many more</a:t>
            </a:r>
            <a:endParaRPr lang="en-US" sz="1600" dirty="0"/>
          </a:p>
          <a:p>
            <a:pPr marL="627063" lvl="0" indent="-355600">
              <a:buFont typeface="Wingdings" pitchFamily="2" charset="2"/>
              <a:buChar char="ü"/>
            </a:pPr>
            <a:r>
              <a:rPr lang="en-IN" sz="1600" dirty="0"/>
              <a:t>Take benefit of scheduled delivery even with regular charges</a:t>
            </a:r>
            <a:endParaRPr lang="en-US" sz="1600" dirty="0"/>
          </a:p>
          <a:p>
            <a:pPr marL="627063" lvl="0" indent="-355600">
              <a:buFont typeface="Wingdings" pitchFamily="2" charset="2"/>
              <a:buChar char="ü"/>
            </a:pPr>
            <a:r>
              <a:rPr lang="en-IN" sz="1600" dirty="0"/>
              <a:t>Get choice of shopping from various brands</a:t>
            </a:r>
            <a:endParaRPr lang="en-US" sz="1600" dirty="0"/>
          </a:p>
          <a:p>
            <a:pPr marL="627063" lvl="0" indent="-355600">
              <a:buFont typeface="Wingdings" pitchFamily="2" charset="2"/>
              <a:buChar char="ü"/>
            </a:pPr>
            <a:r>
              <a:rPr lang="en-IN" sz="1600" dirty="0"/>
              <a:t>Rank the priorities using filters containing more extended selections</a:t>
            </a:r>
            <a:endParaRPr lang="en-US" sz="1600" dirty="0"/>
          </a:p>
          <a:p>
            <a:pPr marL="0" indent="0">
              <a:buNone/>
            </a:pPr>
            <a:r>
              <a:rPr lang="en-IN" sz="1600" dirty="0"/>
              <a:t>On the other flip, the transport process is smoother along with maintaining all the safety measures in order to keep the customers protected from contact of any virus. Listed partners are responsible to reach doorstep upholding contactless delivery.</a:t>
            </a:r>
            <a:endParaRPr lang="en-US" sz="1600" dirty="0"/>
          </a:p>
        </p:txBody>
      </p:sp>
      <p:sp>
        <p:nvSpPr>
          <p:cNvPr id="16" name="Title 1">
            <a:extLst>
              <a:ext uri="{FF2B5EF4-FFF2-40B4-BE49-F238E27FC236}">
                <a16:creationId xmlns:a16="http://schemas.microsoft.com/office/drawing/2014/main" id="{D852033C-CE0D-4F09-81EA-6A0A6FA6D748}"/>
              </a:ext>
            </a:extLst>
          </p:cNvPr>
          <p:cNvSpPr>
            <a:spLocks noGrp="1"/>
          </p:cNvSpPr>
          <p:nvPr>
            <p:ph type="title"/>
          </p:nvPr>
        </p:nvSpPr>
        <p:spPr>
          <a:xfrm>
            <a:off x="515938" y="499596"/>
            <a:ext cx="4937211" cy="832248"/>
          </a:xfrm>
        </p:spPr>
        <p:txBody>
          <a:bodyPr anchor="ctr">
            <a:normAutofit/>
          </a:bodyPr>
          <a:lstStyle/>
          <a:p>
            <a:r>
              <a:rPr lang="en-US" sz="3200" dirty="0">
                <a:solidFill>
                  <a:schemeClr val="tx1"/>
                </a:solidFill>
              </a:rPr>
              <a:t>ABSTRACT</a:t>
            </a:r>
          </a:p>
        </p:txBody>
      </p:sp>
    </p:spTree>
    <p:extLst>
      <p:ext uri="{BB962C8B-B14F-4D97-AF65-F5344CB8AC3E}">
        <p14:creationId xmlns:p14="http://schemas.microsoft.com/office/powerpoint/2010/main" val="3040200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398934" y="1"/>
            <a:ext cx="3793068" cy="3069990"/>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INTRODUCTION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92666" y="1307011"/>
            <a:ext cx="7850239" cy="4729722"/>
          </a:xfrm>
        </p:spPr>
        <p:txBody>
          <a:bodyPr/>
          <a:lstStyle/>
          <a:p>
            <a:pPr marL="0" indent="0">
              <a:buNone/>
            </a:pPr>
            <a:r>
              <a:rPr lang="en-IN" sz="1800" dirty="0"/>
              <a:t>Technical development of the shopping web site is well-thought-out in the project. The strategies and </a:t>
            </a:r>
            <a:r>
              <a:rPr lang="en-IN" sz="1800" dirty="0" err="1"/>
              <a:t>relativeness</a:t>
            </a:r>
            <a:r>
              <a:rPr lang="en-IN" sz="1800" dirty="0"/>
              <a:t> of the functioning codes are also sketched to understand the outlines of the overall methodology.</a:t>
            </a:r>
            <a:endParaRPr lang="en-US" sz="1800" dirty="0"/>
          </a:p>
          <a:p>
            <a:pPr marL="0" indent="0">
              <a:buNone/>
            </a:pPr>
            <a:r>
              <a:rPr lang="en-IN" sz="1800" dirty="0"/>
              <a:t>	The Applications for Front-end development:</a:t>
            </a:r>
          </a:p>
          <a:p>
            <a:pPr marL="1074738" indent="-177800" defTabSz="1074738"/>
            <a:r>
              <a:rPr lang="en-IN" sz="1800" dirty="0"/>
              <a:t>HTML, </a:t>
            </a:r>
          </a:p>
          <a:p>
            <a:pPr marL="1074738" indent="-177800" defTabSz="1074738"/>
            <a:r>
              <a:rPr lang="en-IN" sz="1800" dirty="0"/>
              <a:t>Java, </a:t>
            </a:r>
          </a:p>
          <a:p>
            <a:pPr marL="1074738" indent="-177800" defTabSz="1074738"/>
            <a:r>
              <a:rPr lang="en-IN" sz="1800" dirty="0"/>
              <a:t>JavaScript and </a:t>
            </a:r>
          </a:p>
          <a:p>
            <a:pPr marL="1074738" indent="-177800" defTabSz="1074738"/>
            <a:r>
              <a:rPr lang="en-IN" sz="1800" dirty="0"/>
              <a:t>CSS</a:t>
            </a:r>
          </a:p>
          <a:p>
            <a:pPr marL="0" indent="0">
              <a:buNone/>
            </a:pPr>
            <a:r>
              <a:rPr lang="en-IN" sz="1800" dirty="0"/>
              <a:t>The Back-end is attempted with MySQL. The connectivity is holding parallel importance and is ended using Tomcat server.</a:t>
            </a:r>
            <a:endParaRPr lang="en-US" sz="1800" dirty="0"/>
          </a:p>
          <a:p>
            <a:pPr marL="0" indent="0">
              <a:buNone/>
            </a:pPr>
            <a:r>
              <a:rPr lang="en-IN" sz="1800" dirty="0"/>
              <a:t>Every individual member of the team was assigned with specific task. Perceiving the team strength, the work was divided into 5 parts – such as web programming, context development, web designing, database alignment, and report making. All these portions are very crucial to wide-range such a satisfying project and without team work, it was moderately impossible.</a:t>
            </a:r>
            <a:endParaRPr lang="en-US" sz="18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a:blip r:embed="rId2"/>
          <a:stretch>
            <a:fillRect/>
          </a:stretch>
        </p:blipFill>
        <p:spPr>
          <a:xfrm>
            <a:off x="8813800" y="-1"/>
            <a:ext cx="3378199" cy="6858001"/>
          </a:xfrm>
        </p:spPr>
      </p:pic>
      <p:sp>
        <p:nvSpPr>
          <p:cNvPr id="15" name="Content Placeholder 2">
            <a:extLst>
              <a:ext uri="{FF2B5EF4-FFF2-40B4-BE49-F238E27FC236}">
                <a16:creationId xmlns:a16="http://schemas.microsoft.com/office/drawing/2014/main" id="{6E1AAB4F-227F-4C15-AA70-F50739C94334}"/>
              </a:ext>
            </a:extLst>
          </p:cNvPr>
          <p:cNvSpPr>
            <a:spLocks noGrp="1"/>
          </p:cNvSpPr>
          <p:nvPr>
            <p:ph idx="1"/>
          </p:nvPr>
        </p:nvSpPr>
        <p:spPr>
          <a:xfrm>
            <a:off x="538960" y="1253068"/>
            <a:ext cx="6149707" cy="4013200"/>
          </a:xfrm>
        </p:spPr>
        <p:txBody>
          <a:bodyPr>
            <a:normAutofit/>
          </a:bodyPr>
          <a:lstStyle/>
          <a:p>
            <a:pPr>
              <a:buNone/>
            </a:pPr>
            <a:endParaRPr lang="en-IN" sz="1600" dirty="0"/>
          </a:p>
          <a:p>
            <a:pPr>
              <a:buNone/>
            </a:pPr>
            <a:r>
              <a:rPr lang="en-IN" sz="1600" dirty="0"/>
              <a:t>OS Edition</a:t>
            </a:r>
            <a:r>
              <a:rPr lang="en-US" sz="1600" dirty="0"/>
              <a:t>           </a:t>
            </a:r>
            <a:r>
              <a:rPr lang="en-IN" sz="1600" dirty="0"/>
              <a:t>Windows 10 Home Single Language</a:t>
            </a:r>
            <a:endParaRPr lang="en-US" sz="1600" dirty="0"/>
          </a:p>
          <a:p>
            <a:pPr>
              <a:buNone/>
            </a:pPr>
            <a:r>
              <a:rPr lang="en-IN" sz="1600" dirty="0"/>
              <a:t>Version</a:t>
            </a:r>
            <a:r>
              <a:rPr lang="en-US" sz="1600" dirty="0"/>
              <a:t>                 </a:t>
            </a:r>
            <a:r>
              <a:rPr lang="en-IN" sz="1600" dirty="0"/>
              <a:t>21H2</a:t>
            </a:r>
            <a:endParaRPr lang="en-US" sz="1600" dirty="0"/>
          </a:p>
          <a:p>
            <a:pPr>
              <a:buNone/>
            </a:pPr>
            <a:r>
              <a:rPr lang="en-IN" sz="1600" dirty="0"/>
              <a:t>Processor</a:t>
            </a:r>
            <a:r>
              <a:rPr lang="en-US" sz="1600" dirty="0"/>
              <a:t>             </a:t>
            </a:r>
            <a:r>
              <a:rPr lang="en-IN" sz="1600" dirty="0"/>
              <a:t>Intel(R) Core(TM) i5-8265U CPU @ 1.60GHz   1.80 GHz</a:t>
            </a:r>
            <a:endParaRPr lang="en-US" sz="1600" dirty="0"/>
          </a:p>
          <a:p>
            <a:pPr>
              <a:buNone/>
            </a:pPr>
            <a:r>
              <a:rPr lang="en-IN" sz="1600" dirty="0"/>
              <a:t>Installed RAM</a:t>
            </a:r>
            <a:r>
              <a:rPr lang="en-US" sz="1600" dirty="0"/>
              <a:t>      </a:t>
            </a:r>
            <a:r>
              <a:rPr lang="en-IN" sz="1600" dirty="0"/>
              <a:t>8.00 GB (7.85 GB usable)</a:t>
            </a:r>
            <a:endParaRPr lang="en-US" sz="1600" dirty="0"/>
          </a:p>
          <a:p>
            <a:pPr>
              <a:buNone/>
            </a:pPr>
            <a:r>
              <a:rPr lang="en-IN" sz="1600" dirty="0"/>
              <a:t>System type</a:t>
            </a:r>
            <a:r>
              <a:rPr lang="en-US" sz="1600" dirty="0"/>
              <a:t>         </a:t>
            </a:r>
            <a:r>
              <a:rPr lang="en-IN" sz="1600" dirty="0"/>
              <a:t>64-bit operating system, x64-based processor</a:t>
            </a:r>
            <a:endParaRPr lang="en-US" sz="1600" dirty="0"/>
          </a:p>
          <a:p>
            <a:pPr>
              <a:buNone/>
            </a:pPr>
            <a:r>
              <a:rPr lang="en-IN" sz="1600" dirty="0"/>
              <a:t> </a:t>
            </a:r>
            <a:endParaRPr lang="en-US" sz="1600" dirty="0"/>
          </a:p>
          <a:p>
            <a:pPr>
              <a:buNone/>
            </a:pPr>
            <a:r>
              <a:rPr lang="en-IN" sz="1600" dirty="0"/>
              <a:t>Installed software:</a:t>
            </a:r>
            <a:endParaRPr lang="en-US" sz="1600" dirty="0"/>
          </a:p>
          <a:p>
            <a:r>
              <a:rPr lang="en-IN" sz="1600" dirty="0"/>
              <a:t>Eclipse IDE – JDK 2021-12</a:t>
            </a:r>
            <a:endParaRPr lang="en-US" sz="1600" dirty="0"/>
          </a:p>
          <a:p>
            <a:r>
              <a:rPr lang="en-IN" sz="1600" dirty="0"/>
              <a:t>Apache Tomcat 10.0.14</a:t>
            </a:r>
            <a:endParaRPr lang="en-US" sz="1600" dirty="0"/>
          </a:p>
          <a:p>
            <a:r>
              <a:rPr lang="en-IN" sz="1600" dirty="0" err="1"/>
              <a:t>MySQL</a:t>
            </a:r>
            <a:r>
              <a:rPr lang="en-IN" sz="1600" dirty="0"/>
              <a:t> workbench 8.0.28</a:t>
            </a:r>
            <a:endParaRPr lang="en-US" sz="1600" dirty="0"/>
          </a:p>
        </p:txBody>
      </p:sp>
      <p:sp>
        <p:nvSpPr>
          <p:cNvPr id="16" name="Title 1">
            <a:extLst>
              <a:ext uri="{FF2B5EF4-FFF2-40B4-BE49-F238E27FC236}">
                <a16:creationId xmlns:a16="http://schemas.microsoft.com/office/drawing/2014/main" id="{D852033C-CE0D-4F09-81EA-6A0A6FA6D748}"/>
              </a:ext>
            </a:extLst>
          </p:cNvPr>
          <p:cNvSpPr>
            <a:spLocks noGrp="1"/>
          </p:cNvSpPr>
          <p:nvPr>
            <p:ph type="title"/>
          </p:nvPr>
        </p:nvSpPr>
        <p:spPr>
          <a:xfrm>
            <a:off x="515938" y="499596"/>
            <a:ext cx="4937211" cy="832248"/>
          </a:xfrm>
        </p:spPr>
        <p:txBody>
          <a:bodyPr anchor="ctr">
            <a:normAutofit/>
          </a:bodyPr>
          <a:lstStyle/>
          <a:p>
            <a:r>
              <a:rPr lang="en-US" sz="3200" dirty="0">
                <a:solidFill>
                  <a:schemeClr val="tx1"/>
                </a:solidFill>
              </a:rPr>
              <a:t>SYSTEM SPECIFICATIONS</a:t>
            </a:r>
          </a:p>
        </p:txBody>
      </p:sp>
    </p:spTree>
    <p:extLst>
      <p:ext uri="{BB962C8B-B14F-4D97-AF65-F5344CB8AC3E}">
        <p14:creationId xmlns:p14="http://schemas.microsoft.com/office/powerpoint/2010/main" val="304020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41" y="0"/>
            <a:ext cx="4150359" cy="2895600"/>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lvl="0"/>
            <a:r>
              <a:rPr lang="en-IN" sz="2000" b="1" u="sng" dirty="0">
                <a:latin typeface="+mj-lt"/>
              </a:rPr>
              <a:t>Data Flow Diagram(s)</a:t>
            </a:r>
            <a:r>
              <a:rPr lang="en-IN" sz="2000" b="1" dirty="0">
                <a:latin typeface="+mj-lt"/>
              </a:rPr>
              <a:t>:</a:t>
            </a:r>
          </a:p>
          <a:p>
            <a:pPr lvl="0">
              <a:buNone/>
            </a:pPr>
            <a:endParaRPr lang="en-US" sz="2000" dirty="0">
              <a:latin typeface="+mj-lt"/>
            </a:endParaRPr>
          </a:p>
          <a:p>
            <a:pPr lvl="1">
              <a:buFont typeface="Courier New" pitchFamily="49" charset="0"/>
              <a:buChar char="o"/>
            </a:pPr>
            <a:r>
              <a:rPr lang="en-IN" sz="1600" dirty="0"/>
              <a:t>Context Level for Admin Side :</a:t>
            </a:r>
            <a:endParaRPr lang="en-US" sz="1600" dirty="0"/>
          </a:p>
          <a:p>
            <a:pPr lvl="1">
              <a:buNone/>
            </a:pPr>
            <a:endParaRPr lang="en-IN" sz="16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204999" y="2857429"/>
            <a:ext cx="6702867" cy="1706104"/>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541338" lvl="0" indent="-363538">
              <a:buFont typeface="Courier New" pitchFamily="49" charset="0"/>
              <a:buChar char="o"/>
            </a:pPr>
            <a:r>
              <a:rPr lang="en-IN" sz="2000" dirty="0"/>
              <a:t>1</a:t>
            </a:r>
            <a:r>
              <a:rPr lang="en-IN" sz="2000" baseline="30000" dirty="0"/>
              <a:t>st</a:t>
            </a:r>
            <a:r>
              <a:rPr lang="en-IN" sz="2000" dirty="0"/>
              <a:t> Level for Admin Side :</a:t>
            </a:r>
            <a:endParaRPr lang="en-US" sz="1600" dirty="0"/>
          </a:p>
          <a:p>
            <a:pPr lvl="1">
              <a:buNone/>
            </a:pPr>
            <a:endParaRPr lang="en-IN" sz="16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8</a:t>
            </a:fld>
            <a:endParaRPr lang="en-US" dirty="0"/>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959465" y="2089869"/>
            <a:ext cx="7083868" cy="3963798"/>
          </a:xfrm>
          <a:prstGeom prst="rect">
            <a:avLst/>
          </a:prstGeom>
        </p:spPr>
      </p:pic>
    </p:spTree>
    <p:extLst>
      <p:ext uri="{BB962C8B-B14F-4D97-AF65-F5344CB8AC3E}">
        <p14:creationId xmlns:p14="http://schemas.microsoft.com/office/powerpoint/2010/main" val="43356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tretch>
            <a:fillRect/>
          </a:stretch>
        </p:blipFill>
        <p:spPr>
          <a:xfrm>
            <a:off x="8041639" y="0"/>
            <a:ext cx="4150361" cy="2895601"/>
          </a:xfrm>
        </p:spPr>
      </p:pic>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83672" y="516535"/>
            <a:ext cx="4937211" cy="931273"/>
          </a:xfrm>
        </p:spPr>
        <p:txBody>
          <a:bodyPr/>
          <a:lstStyle/>
          <a:p>
            <a:r>
              <a:rPr lang="en-US" dirty="0"/>
              <a:t>SYSTEM DESIGN</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24404" y="1662611"/>
            <a:ext cx="7969302" cy="3637522"/>
          </a:xfrm>
        </p:spPr>
        <p:txBody>
          <a:bodyPr/>
          <a:lstStyle/>
          <a:p>
            <a:pPr marL="541338" lvl="0" indent="-363538">
              <a:buFont typeface="Courier New" pitchFamily="49" charset="0"/>
              <a:buChar char="o"/>
            </a:pPr>
            <a:r>
              <a:rPr lang="en-IN" sz="2000" dirty="0"/>
              <a:t>2</a:t>
            </a:r>
            <a:r>
              <a:rPr lang="en-IN" sz="2000" baseline="30000" dirty="0"/>
              <a:t>nd</a:t>
            </a:r>
            <a:r>
              <a:rPr lang="en-IN" sz="2000" dirty="0"/>
              <a:t> Level for Admin Side (2.0):</a:t>
            </a:r>
            <a:endParaRPr lang="en-US" sz="2000" dirty="0"/>
          </a:p>
          <a:p>
            <a:pPr lvl="1">
              <a:buNone/>
            </a:pPr>
            <a:endParaRPr lang="en-IN" sz="1600" dirty="0"/>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9</a:t>
            </a:fld>
            <a:endParaRPr lang="en-US" dirty="0"/>
          </a:p>
        </p:txBody>
      </p:sp>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823998" y="2075443"/>
            <a:ext cx="6753667" cy="4029027"/>
          </a:xfrm>
          <a:prstGeom prst="rect">
            <a:avLst/>
          </a:prstGeom>
        </p:spPr>
      </p:pic>
    </p:spTree>
    <p:extLst>
      <p:ext uri="{BB962C8B-B14F-4D97-AF65-F5344CB8AC3E}">
        <p14:creationId xmlns:p14="http://schemas.microsoft.com/office/powerpoint/2010/main" val="433561355"/>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3751</TotalTime>
  <Words>1259</Words>
  <Application>Microsoft Office PowerPoint</Application>
  <PresentationFormat>Widescreen</PresentationFormat>
  <Paragraphs>304</Paragraphs>
  <Slides>38</Slides>
  <Notes>33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Black</vt:lpstr>
      <vt:lpstr>Bahnschrift Condensed</vt:lpstr>
      <vt:lpstr>Calibri</vt:lpstr>
      <vt:lpstr>Corbel</vt:lpstr>
      <vt:lpstr>Courier New</vt:lpstr>
      <vt:lpstr>Gill Sans SemiBold</vt:lpstr>
      <vt:lpstr>Times New Roman</vt:lpstr>
      <vt:lpstr>Wingdings</vt:lpstr>
      <vt:lpstr>Office Theme</vt:lpstr>
      <vt:lpstr>Office Theme</vt:lpstr>
      <vt:lpstr>e-SHOPPING MART  WEB APPLICATION</vt:lpstr>
      <vt:lpstr>Team (Department of Computer application):</vt:lpstr>
      <vt:lpstr>ACKNOWLEDGEMENT </vt:lpstr>
      <vt:lpstr>ABSTRACT</vt:lpstr>
      <vt:lpstr>INTRODUCTION</vt:lpstr>
      <vt:lpstr>SYSTEM SPECIFICATIONS</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SYSTEM DESIGN</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Website Pages &amp; Database demonstrations</vt:lpstr>
      <vt:lpstr>Live Project Demonstration</vt:lpstr>
      <vt:lpstr>FUTURE SCOPES AND LIMITATIONS</vt:lpstr>
      <vt:lpstr>conclusion</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PLANNING, SMART CITIEAS</dc:title>
  <dc:creator>Anirudhya paul</dc:creator>
  <cp:lastModifiedBy>Debopriyo</cp:lastModifiedBy>
  <cp:revision>110</cp:revision>
  <dcterms:created xsi:type="dcterms:W3CDTF">2020-07-16T07:39:12Z</dcterms:created>
  <dcterms:modified xsi:type="dcterms:W3CDTF">2022-02-07T12:54:25Z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